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Lst>
  <p:sldIdLst>
    <p:sldId id="256" r:id="rId2"/>
    <p:sldId id="258" r:id="rId3"/>
    <p:sldId id="273" r:id="rId4"/>
    <p:sldId id="259" r:id="rId5"/>
    <p:sldId id="260" r:id="rId6"/>
    <p:sldId id="261" r:id="rId7"/>
    <p:sldId id="265" r:id="rId8"/>
    <p:sldId id="262" r:id="rId9"/>
    <p:sldId id="264"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7" autoAdjust="0"/>
    <p:restoredTop sz="94671" autoAdjust="0"/>
  </p:normalViewPr>
  <p:slideViewPr>
    <p:cSldViewPr>
      <p:cViewPr varScale="1">
        <p:scale>
          <a:sx n="70" d="100"/>
          <a:sy n="70" d="100"/>
        </p:scale>
        <p:origin x="-14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C945008-5303-4BF1-82BD-461C57C66B14}" type="datetimeFigureOut">
              <a:rPr lang="en-US" smtClean="0"/>
              <a:t>4/2/2015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D569107-94B8-42C0-BDDF-A58B239B74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945008-5303-4BF1-82BD-461C57C66B14}"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9107-94B8-42C0-BDDF-A58B239B74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945008-5303-4BF1-82BD-461C57C66B14}"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69107-94B8-42C0-BDDF-A58B239B74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C945008-5303-4BF1-82BD-461C57C66B14}" type="datetimeFigureOut">
              <a:rPr lang="en-US" smtClean="0"/>
              <a:t>4/2/2015</a:t>
            </a:fld>
            <a:endParaRPr lang="en-US"/>
          </a:p>
        </p:txBody>
      </p:sp>
      <p:sp>
        <p:nvSpPr>
          <p:cNvPr id="9" name="Slide Number Placeholder 8"/>
          <p:cNvSpPr>
            <a:spLocks noGrp="1"/>
          </p:cNvSpPr>
          <p:nvPr>
            <p:ph type="sldNum" sz="quarter" idx="15"/>
          </p:nvPr>
        </p:nvSpPr>
        <p:spPr/>
        <p:txBody>
          <a:bodyPr rtlCol="0"/>
          <a:lstStyle/>
          <a:p>
            <a:fld id="{DD569107-94B8-42C0-BDDF-A58B239B740E}"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C945008-5303-4BF1-82BD-461C57C66B14}" type="datetimeFigureOut">
              <a:rPr lang="en-US" smtClean="0"/>
              <a:t>4/2/2015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D569107-94B8-42C0-BDDF-A58B239B74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945008-5303-4BF1-82BD-461C57C66B14}" type="datetimeFigureOut">
              <a:rPr lang="en-US" smtClean="0"/>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69107-94B8-42C0-BDDF-A58B239B740E}"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C945008-5303-4BF1-82BD-461C57C66B14}" type="datetimeFigureOut">
              <a:rPr lang="en-US" smtClean="0"/>
              <a:t>4/2/2015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69107-94B8-42C0-BDDF-A58B239B740E}"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C945008-5303-4BF1-82BD-461C57C66B14}" type="datetimeFigureOut">
              <a:rPr lang="en-US" smtClean="0"/>
              <a:t>4/2/2015</a:t>
            </a:fld>
            <a:endParaRPr lang="en-US"/>
          </a:p>
        </p:txBody>
      </p:sp>
      <p:sp>
        <p:nvSpPr>
          <p:cNvPr id="7" name="Slide Number Placeholder 6"/>
          <p:cNvSpPr>
            <a:spLocks noGrp="1"/>
          </p:cNvSpPr>
          <p:nvPr>
            <p:ph type="sldNum" sz="quarter" idx="11"/>
          </p:nvPr>
        </p:nvSpPr>
        <p:spPr/>
        <p:txBody>
          <a:bodyPr rtlCol="0"/>
          <a:lstStyle/>
          <a:p>
            <a:fld id="{DD569107-94B8-42C0-BDDF-A58B239B740E}"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45008-5303-4BF1-82BD-461C57C66B14}" type="datetimeFigureOut">
              <a:rPr lang="en-US" smtClean="0"/>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69107-94B8-42C0-BDDF-A58B239B74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C945008-5303-4BF1-82BD-461C57C66B14}" type="datetimeFigureOut">
              <a:rPr lang="en-US" smtClean="0"/>
              <a:t>4/2/2015</a:t>
            </a:fld>
            <a:endParaRPr lang="en-US"/>
          </a:p>
        </p:txBody>
      </p:sp>
      <p:sp>
        <p:nvSpPr>
          <p:cNvPr id="22" name="Slide Number Placeholder 21"/>
          <p:cNvSpPr>
            <a:spLocks noGrp="1"/>
          </p:cNvSpPr>
          <p:nvPr>
            <p:ph type="sldNum" sz="quarter" idx="15"/>
          </p:nvPr>
        </p:nvSpPr>
        <p:spPr/>
        <p:txBody>
          <a:bodyPr rtlCol="0"/>
          <a:lstStyle/>
          <a:p>
            <a:fld id="{DD569107-94B8-42C0-BDDF-A58B239B740E}"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C945008-5303-4BF1-82BD-461C57C66B14}" type="datetimeFigureOut">
              <a:rPr lang="en-US" smtClean="0"/>
              <a:t>4/2/2015</a:t>
            </a:fld>
            <a:endParaRPr lang="en-US"/>
          </a:p>
        </p:txBody>
      </p:sp>
      <p:sp>
        <p:nvSpPr>
          <p:cNvPr id="18" name="Slide Number Placeholder 17"/>
          <p:cNvSpPr>
            <a:spLocks noGrp="1"/>
          </p:cNvSpPr>
          <p:nvPr>
            <p:ph type="sldNum" sz="quarter" idx="11"/>
          </p:nvPr>
        </p:nvSpPr>
        <p:spPr/>
        <p:txBody>
          <a:bodyPr rtlCol="0"/>
          <a:lstStyle/>
          <a:p>
            <a:fld id="{DD569107-94B8-42C0-BDDF-A58B239B740E}"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945008-5303-4BF1-82BD-461C57C66B14}" type="datetimeFigureOut">
              <a:rPr lang="en-US" smtClean="0"/>
              <a:t>4/2/2015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D569107-94B8-42C0-BDDF-A58B239B74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Using Word Study in Pre-K </a:t>
            </a:r>
            <a:br>
              <a:rPr lang="en-US" dirty="0" smtClean="0"/>
            </a:br>
            <a:r>
              <a:rPr lang="en-US" dirty="0" smtClean="0"/>
              <a:t>to Enhance Vocabulary, Concept Development, and Phonological Awareness</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endParaRPr lang="en-US" dirty="0"/>
          </a:p>
          <a:p>
            <a:endParaRPr lang="en-US" dirty="0" smtClean="0"/>
          </a:p>
          <a:p>
            <a:r>
              <a:rPr lang="en-US" dirty="0" smtClean="0"/>
              <a:t>By Cathy Presson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533400"/>
            <a:ext cx="4876800" cy="218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13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Word Study to enhance Phonological Awareness Skills</a:t>
            </a:r>
          </a:p>
        </p:txBody>
      </p:sp>
      <p:pic>
        <p:nvPicPr>
          <p:cNvPr id="409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6022" t="19834" r="37235" b="20679"/>
          <a:stretch/>
        </p:blipFill>
        <p:spPr bwMode="auto">
          <a:xfrm>
            <a:off x="4800600" y="1545609"/>
            <a:ext cx="3657600" cy="4553339"/>
          </a:xfrm>
          <a:prstGeom prst="rect">
            <a:avLst/>
          </a:prstGeom>
          <a:noFill/>
          <a:ln w="9525">
            <a:solidFill>
              <a:schemeClr val="tx1"/>
            </a:solidFill>
            <a:miter lim="800000"/>
            <a:headEnd/>
            <a:tailEnd/>
          </a:ln>
          <a:effectLst>
            <a:glow rad="101600">
              <a:srgbClr val="00B0F0">
                <a:alpha val="60000"/>
              </a:srgbClr>
            </a:glo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54925" y="1752600"/>
            <a:ext cx="4114800" cy="35394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solidFill>
                  <a:schemeClr val="tx1"/>
                </a:solidFill>
              </a:rPr>
              <a:t>Beginning Sound Sorts</a:t>
            </a:r>
          </a:p>
          <a:p>
            <a:endParaRPr lang="en-US" sz="1600" b="1" dirty="0" smtClean="0">
              <a:solidFill>
                <a:schemeClr val="tx1"/>
              </a:solidFill>
            </a:endParaRPr>
          </a:p>
          <a:p>
            <a:pPr marL="285750" indent="-285750">
              <a:buFont typeface="Arial" panose="020B0604020202020204" pitchFamily="34" charset="0"/>
              <a:buChar char="•"/>
            </a:pPr>
            <a:r>
              <a:rPr lang="en-US" sz="1600" dirty="0" smtClean="0">
                <a:solidFill>
                  <a:schemeClr val="tx1"/>
                </a:solidFill>
              </a:rPr>
              <a:t>Are designed to focus student attention on the sounds in words.</a:t>
            </a:r>
          </a:p>
          <a:p>
            <a:endParaRPr lang="en-US" sz="1600" dirty="0">
              <a:solidFill>
                <a:schemeClr val="tx1"/>
              </a:solidFill>
            </a:endParaRPr>
          </a:p>
          <a:p>
            <a:pPr marL="285750" indent="-285750">
              <a:buFont typeface="Arial" panose="020B0604020202020204" pitchFamily="34" charset="0"/>
              <a:buChar char="•"/>
            </a:pPr>
            <a:r>
              <a:rPr lang="en-US" sz="1600" dirty="0" smtClean="0">
                <a:solidFill>
                  <a:schemeClr val="tx1"/>
                </a:solidFill>
              </a:rPr>
              <a:t>Use your assessment data to plan effective beginning sound sorts.  Children should be grouped according to similar understanding of alphabet letter sounds and familiar with at least one sound that included in the sort.</a:t>
            </a:r>
          </a:p>
        </p:txBody>
      </p:sp>
    </p:spTree>
    <p:extLst>
      <p:ext uri="{BB962C8B-B14F-4D97-AF65-F5344CB8AC3E}">
        <p14:creationId xmlns:p14="http://schemas.microsoft.com/office/powerpoint/2010/main" val="254600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introduce a Beginning Sound Sort</a:t>
            </a:r>
            <a:endParaRPr lang="en-US" dirty="0"/>
          </a:p>
        </p:txBody>
      </p:sp>
      <p:sp>
        <p:nvSpPr>
          <p:cNvPr id="3" name="Content Placeholder 2"/>
          <p:cNvSpPr>
            <a:spLocks noGrp="1"/>
          </p:cNvSpPr>
          <p:nvPr>
            <p:ph sz="quarter" idx="1"/>
          </p:nvPr>
        </p:nvSpPr>
        <p:spPr>
          <a:xfrm>
            <a:off x="457200" y="2133600"/>
            <a:ext cx="7467600" cy="4267200"/>
          </a:xfrm>
        </p:spPr>
        <p:txBody>
          <a:bodyPr>
            <a:normAutofit lnSpcReduction="10000"/>
          </a:bodyPr>
          <a:lstStyle/>
          <a:p>
            <a:r>
              <a:rPr lang="en-US" sz="2200" dirty="0" smtClean="0"/>
              <a:t>Gather your materials. </a:t>
            </a:r>
          </a:p>
          <a:p>
            <a:r>
              <a:rPr lang="en-US" sz="2200" dirty="0" smtClean="0"/>
              <a:t>Set the context for the sort by reviewing or reading a short book, poem or song.</a:t>
            </a:r>
          </a:p>
          <a:p>
            <a:r>
              <a:rPr lang="en-US" sz="2200" dirty="0" smtClean="0"/>
              <a:t>Review the names of all pictures in the sort.</a:t>
            </a:r>
          </a:p>
          <a:p>
            <a:r>
              <a:rPr lang="en-US" sz="2200" dirty="0" smtClean="0"/>
              <a:t>Demonstrate sorting the first few pictures and verbalizing WHY you are placing it in the designated column.</a:t>
            </a:r>
          </a:p>
          <a:p>
            <a:r>
              <a:rPr lang="en-US" sz="2200" dirty="0" smtClean="0"/>
              <a:t>Sort WITH the child and model how to check for accuracy</a:t>
            </a:r>
          </a:p>
          <a:p>
            <a:r>
              <a:rPr lang="en-US" sz="2200" dirty="0" smtClean="0"/>
              <a:t>Repeat sort.</a:t>
            </a:r>
          </a:p>
          <a:p>
            <a:r>
              <a:rPr lang="en-US" sz="2200" dirty="0" smtClean="0"/>
              <a:t>Extend over several days to increase student familiarity and confidence. </a:t>
            </a:r>
          </a:p>
          <a:p>
            <a:endParaRPr lang="en-US" sz="2200" dirty="0"/>
          </a:p>
        </p:txBody>
      </p:sp>
      <p:pic>
        <p:nvPicPr>
          <p:cNvPr id="1026" name="Picture 2" descr="C:\Users\C\AppData\Local\Microsoft\Windows\Temporary Internet Files\Content.IE5\27QOUD4M\MC9003834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914400"/>
            <a:ext cx="1447800" cy="147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23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609600"/>
          </a:xfrm>
        </p:spPr>
        <p:txBody>
          <a:bodyPr>
            <a:normAutofit/>
          </a:bodyPr>
          <a:lstStyle/>
          <a:p>
            <a:r>
              <a:rPr lang="en-US" sz="2400" dirty="0" smtClean="0"/>
              <a:t>Extending Beginning Sound Sorts Across the Week</a:t>
            </a:r>
            <a:endParaRPr lang="en-US" sz="2400"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582962100"/>
              </p:ext>
            </p:extLst>
          </p:nvPr>
        </p:nvGraphicFramePr>
        <p:xfrm>
          <a:off x="457200" y="960121"/>
          <a:ext cx="8153400" cy="3383280"/>
        </p:xfrm>
        <a:graphic>
          <a:graphicData uri="http://schemas.openxmlformats.org/drawingml/2006/table">
            <a:tbl>
              <a:tblPr firstRow="1" bandRow="1">
                <a:tableStyleId>{5C22544A-7EE6-4342-B048-85BDC9FD1C3A}</a:tableStyleId>
              </a:tblPr>
              <a:tblGrid>
                <a:gridCol w="1630680"/>
                <a:gridCol w="1630680"/>
                <a:gridCol w="1630680"/>
                <a:gridCol w="1630680"/>
                <a:gridCol w="1630680"/>
              </a:tblGrid>
              <a:tr h="3352800">
                <a:tc>
                  <a:txBody>
                    <a:bodyPr/>
                    <a:lstStyle/>
                    <a:p>
                      <a:r>
                        <a:rPr lang="en-US" b="1" u="sng" dirty="0" smtClean="0"/>
                        <a:t>Monday</a:t>
                      </a:r>
                    </a:p>
                    <a:p>
                      <a:endParaRPr lang="en-US" b="1" u="sng" dirty="0" smtClean="0"/>
                    </a:p>
                    <a:p>
                      <a:r>
                        <a:rPr lang="en-US" b="1" u="none" dirty="0" smtClean="0"/>
                        <a:t>Introduce the sort in a group.</a:t>
                      </a:r>
                      <a:endParaRPr lang="en-US" b="1" u="none" dirty="0"/>
                    </a:p>
                  </a:txBody>
                  <a:tcPr/>
                </a:tc>
                <a:tc>
                  <a:txBody>
                    <a:bodyPr/>
                    <a:lstStyle/>
                    <a:p>
                      <a:r>
                        <a:rPr lang="en-US" b="1" u="sng" dirty="0" smtClean="0"/>
                        <a:t>Tuesday</a:t>
                      </a:r>
                      <a:r>
                        <a:rPr lang="en-US" b="1" dirty="0" smtClean="0"/>
                        <a:t> </a:t>
                      </a:r>
                    </a:p>
                    <a:p>
                      <a:endParaRPr lang="en-US" b="1" dirty="0" smtClean="0"/>
                    </a:p>
                    <a:p>
                      <a:r>
                        <a:rPr lang="en-US" b="1" dirty="0" smtClean="0"/>
                        <a:t>Repeat the sort</a:t>
                      </a:r>
                      <a:r>
                        <a:rPr lang="en-US" b="1" baseline="0" dirty="0" smtClean="0"/>
                        <a:t> as a group.  Have children repeat either alone or with a partner and check their results.</a:t>
                      </a:r>
                    </a:p>
                  </a:txBody>
                  <a:tcPr/>
                </a:tc>
                <a:tc>
                  <a:txBody>
                    <a:bodyPr/>
                    <a:lstStyle/>
                    <a:p>
                      <a:r>
                        <a:rPr lang="en-US" b="1" u="sng" dirty="0" smtClean="0"/>
                        <a:t>Wednesday</a:t>
                      </a:r>
                    </a:p>
                    <a:p>
                      <a:endParaRPr lang="en-US" b="1" u="sng" dirty="0" smtClean="0"/>
                    </a:p>
                    <a:p>
                      <a:r>
                        <a:rPr lang="en-US" b="1" u="none" dirty="0" smtClean="0"/>
                        <a:t>Repeat</a:t>
                      </a:r>
                      <a:r>
                        <a:rPr lang="en-US" b="1" u="none" baseline="0" dirty="0" smtClean="0"/>
                        <a:t> the sort in a center.  As a group, brainstorm other words beginning with highlighted sort sounds.</a:t>
                      </a:r>
                      <a:endParaRPr lang="en-US" b="1" u="none" dirty="0"/>
                    </a:p>
                  </a:txBody>
                  <a:tcPr/>
                </a:tc>
                <a:tc>
                  <a:txBody>
                    <a:bodyPr/>
                    <a:lstStyle/>
                    <a:p>
                      <a:r>
                        <a:rPr lang="en-US" b="1" u="sng" dirty="0" smtClean="0"/>
                        <a:t>Thursday</a:t>
                      </a:r>
                      <a:r>
                        <a:rPr lang="en-US" b="1" u="sng" baseline="0" dirty="0" smtClean="0"/>
                        <a:t> </a:t>
                      </a:r>
                    </a:p>
                    <a:p>
                      <a:endParaRPr lang="en-US" b="1" u="sng" baseline="0" dirty="0" smtClean="0"/>
                    </a:p>
                    <a:p>
                      <a:r>
                        <a:rPr lang="en-US" b="1" u="none" baseline="0" dirty="0" smtClean="0"/>
                        <a:t>Sort pictures again and play games using the sounds.</a:t>
                      </a:r>
                      <a:endParaRPr lang="en-US" b="1" u="none" dirty="0"/>
                    </a:p>
                  </a:txBody>
                  <a:tcPr/>
                </a:tc>
                <a:tc>
                  <a:txBody>
                    <a:bodyPr/>
                    <a:lstStyle/>
                    <a:p>
                      <a:r>
                        <a:rPr lang="en-US" b="1" u="sng" dirty="0" smtClean="0"/>
                        <a:t>Friday</a:t>
                      </a:r>
                    </a:p>
                    <a:p>
                      <a:endParaRPr lang="en-US" b="1" u="sng" dirty="0" smtClean="0"/>
                    </a:p>
                    <a:p>
                      <a:r>
                        <a:rPr lang="en-US" b="1" u="none" dirty="0" smtClean="0"/>
                        <a:t>Play</a:t>
                      </a:r>
                      <a:r>
                        <a:rPr lang="en-US" b="1" u="none" baseline="0" dirty="0" smtClean="0"/>
                        <a:t> games with the beginning sounds and re-sort or paste into a book.</a:t>
                      </a:r>
                      <a:endParaRPr lang="en-US" b="1" u="none" dirty="0"/>
                    </a:p>
                  </a:txBody>
                  <a:tcPr/>
                </a:tc>
              </a:tr>
            </a:tbl>
          </a:graphicData>
        </a:graphic>
      </p:graphicFrame>
      <p:sp>
        <p:nvSpPr>
          <p:cNvPr id="5" name="TextBox 4"/>
          <p:cNvSpPr txBox="1"/>
          <p:nvPr/>
        </p:nvSpPr>
        <p:spPr>
          <a:xfrm>
            <a:off x="229736" y="4951872"/>
            <a:ext cx="403746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Sample of a game where students draw a card, identify the beginning sound, and move to a spot that shows the symbol for the sound.</a:t>
            </a:r>
            <a:endParaRPr lang="en-US" dirty="0"/>
          </a:p>
        </p:txBody>
      </p:sp>
      <p:pic>
        <p:nvPicPr>
          <p:cNvPr id="5123" name="Picture 3" descr="C:\Users\C\Downloads\photo(24).JPG"/>
          <p:cNvPicPr>
            <a:picLocks noChangeAspect="1" noChangeArrowheads="1"/>
          </p:cNvPicPr>
          <p:nvPr/>
        </p:nvPicPr>
        <p:blipFill rotWithShape="1">
          <a:blip r:embed="rId2">
            <a:extLst>
              <a:ext uri="{28A0092B-C50C-407E-A947-70E740481C1C}">
                <a14:useLocalDpi xmlns:a14="http://schemas.microsoft.com/office/drawing/2010/main" val="0"/>
              </a:ext>
            </a:extLst>
          </a:blip>
          <a:srcRect l="17739" t="8794" r="6904"/>
          <a:stretch/>
        </p:blipFill>
        <p:spPr bwMode="auto">
          <a:xfrm rot="16200000">
            <a:off x="5100666" y="3744275"/>
            <a:ext cx="2219268" cy="3581400"/>
          </a:xfrm>
          <a:prstGeom prst="rect">
            <a:avLst/>
          </a:prstGeom>
          <a:noFill/>
          <a:ln>
            <a:solidFill>
              <a:srgbClr val="FF0000"/>
            </a:solid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9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Tips for Sound Sort Success</a:t>
            </a:r>
            <a:endParaRPr lang="en-US" dirty="0"/>
          </a:p>
        </p:txBody>
      </p:sp>
      <p:sp>
        <p:nvSpPr>
          <p:cNvPr id="3" name="Content Placeholder 2"/>
          <p:cNvSpPr>
            <a:spLocks noGrp="1"/>
          </p:cNvSpPr>
          <p:nvPr>
            <p:ph sz="quarter" idx="1"/>
          </p:nvPr>
        </p:nvSpPr>
        <p:spPr>
          <a:xfrm>
            <a:off x="457200" y="1143000"/>
            <a:ext cx="7467600" cy="5330952"/>
          </a:xfrm>
        </p:spPr>
        <p:txBody>
          <a:bodyPr>
            <a:normAutofit/>
          </a:bodyPr>
          <a:lstStyle/>
          <a:p>
            <a:r>
              <a:rPr lang="en-US" sz="1800" dirty="0" smtClean="0"/>
              <a:t>Begin with sounds that have obvious contrasts and avoid those that begin at the same place of articulation.  Sounds that can be elongated, such as m, s, and r are good to start with.</a:t>
            </a:r>
          </a:p>
          <a:p>
            <a:endParaRPr lang="en-US" sz="600" dirty="0" smtClean="0"/>
          </a:p>
          <a:p>
            <a:r>
              <a:rPr lang="en-US" sz="1800" dirty="0" smtClean="0"/>
              <a:t>Use pictures that are easy to identify and sort.  Avoid consonant blends, digraphs, and two-syllable words.</a:t>
            </a:r>
          </a:p>
          <a:p>
            <a:endParaRPr lang="en-US" sz="600" dirty="0"/>
          </a:p>
          <a:p>
            <a:r>
              <a:rPr lang="en-US" sz="1800" dirty="0" smtClean="0"/>
              <a:t>Correct initial mistakes, but let some remain so that the child can identify the picture that is placed incorrectly by himself when “reading” and checking each row. </a:t>
            </a:r>
          </a:p>
          <a:p>
            <a:endParaRPr lang="en-US" sz="600" dirty="0"/>
          </a:p>
          <a:p>
            <a:r>
              <a:rPr lang="en-US" sz="1800" dirty="0" smtClean="0"/>
              <a:t>Offer plenty of time during the week for follow-up practice, games, and activities.</a:t>
            </a:r>
            <a:endParaRPr lang="en-US" sz="18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4572000"/>
            <a:ext cx="3886200" cy="1948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130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The Larger Picture </a:t>
            </a:r>
            <a:endParaRPr lang="en-US" dirty="0"/>
          </a:p>
        </p:txBody>
      </p:sp>
      <p:sp>
        <p:nvSpPr>
          <p:cNvPr id="3" name="Content Placeholder 2"/>
          <p:cNvSpPr>
            <a:spLocks noGrp="1"/>
          </p:cNvSpPr>
          <p:nvPr>
            <p:ph sz="quarter" idx="1"/>
          </p:nvPr>
        </p:nvSpPr>
        <p:spPr>
          <a:xfrm>
            <a:off x="304800" y="1066800"/>
            <a:ext cx="8077200" cy="5254752"/>
          </a:xfrm>
        </p:spPr>
        <p:txBody>
          <a:bodyPr>
            <a:normAutofit/>
          </a:bodyPr>
          <a:lstStyle/>
          <a:p>
            <a:r>
              <a:rPr lang="en-US" sz="1800" dirty="0" smtClean="0"/>
              <a:t>Word Study is a fun, easily-differentiated way to support young learners in many areas.  In pre-k, it is critical to use word study in conjunction with many other high quality, developmental appropriate activities centered around early literacy.  A sample week might include:</a:t>
            </a:r>
          </a:p>
          <a:p>
            <a:endParaRPr lang="en-US" sz="100" dirty="0" smtClean="0"/>
          </a:p>
          <a:p>
            <a:pPr lvl="1"/>
            <a:r>
              <a:rPr lang="en-US" sz="1800" dirty="0" smtClean="0"/>
              <a:t>Quality read-alouds</a:t>
            </a:r>
          </a:p>
          <a:p>
            <a:pPr lvl="1"/>
            <a:r>
              <a:rPr lang="en-US" sz="1800" dirty="0" smtClean="0"/>
              <a:t>Organized and thematic centers that promote literacy</a:t>
            </a:r>
          </a:p>
          <a:p>
            <a:pPr lvl="1"/>
            <a:r>
              <a:rPr lang="en-US" sz="1800" dirty="0" smtClean="0"/>
              <a:t>Quality and intentional conversations using new vocabulary</a:t>
            </a:r>
          </a:p>
          <a:p>
            <a:pPr lvl="1"/>
            <a:r>
              <a:rPr lang="en-US" sz="1800" dirty="0" smtClean="0"/>
              <a:t>Repeated readings of big books and pocket chart poems to promote concepts of print and word.</a:t>
            </a:r>
            <a:endParaRPr lang="en-US" sz="1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781" y="4038600"/>
            <a:ext cx="4337859"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83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fontScale="90000"/>
          </a:bodyPr>
          <a:lstStyle/>
          <a:p>
            <a:pPr algn="ctr"/>
            <a:r>
              <a:rPr lang="en-US" sz="5400" dirty="0" smtClean="0"/>
              <a:t>Thoughts or Questions?</a:t>
            </a:r>
            <a:endParaRPr lang="en-US" sz="5400" dirty="0"/>
          </a:p>
        </p:txBody>
      </p:sp>
      <p:pic>
        <p:nvPicPr>
          <p:cNvPr id="8195"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00200" y="1828322"/>
            <a:ext cx="2857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809" y="1905000"/>
            <a:ext cx="2297693" cy="2152172"/>
          </a:xfrm>
          <a:prstGeom prst="rect">
            <a:avLst/>
          </a:prstGeom>
          <a:noFill/>
          <a:ln>
            <a:noFill/>
          </a:ln>
          <a:effectLst>
            <a:glow rad="228600">
              <a:srgbClr val="7030A0">
                <a:alpha val="40000"/>
              </a:srgb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4649759"/>
            <a:ext cx="5979994" cy="830997"/>
          </a:xfrm>
          <a:prstGeom prst="rect">
            <a:avLst/>
          </a:prstGeom>
          <a:noFill/>
        </p:spPr>
        <p:txBody>
          <a:bodyPr wrap="square" rtlCol="0">
            <a:spAutoFit/>
          </a:bodyPr>
          <a:lstStyle/>
          <a:p>
            <a:pPr algn="ctr"/>
            <a:r>
              <a:rPr lang="en-US" sz="4800" dirty="0" smtClean="0"/>
              <a:t>Thanks for coming!!!</a:t>
            </a:r>
            <a:endParaRPr lang="en-US" sz="4800" dirty="0"/>
          </a:p>
        </p:txBody>
      </p:sp>
    </p:spTree>
    <p:extLst>
      <p:ext uri="{BB962C8B-B14F-4D97-AF65-F5344CB8AC3E}">
        <p14:creationId xmlns:p14="http://schemas.microsoft.com/office/powerpoint/2010/main" val="232277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38200"/>
          </a:xfrm>
        </p:spPr>
        <p:txBody>
          <a:bodyPr/>
          <a:lstStyle/>
          <a:p>
            <a:r>
              <a:rPr lang="en-US" dirty="0" smtClean="0"/>
              <a:t>References:</a:t>
            </a:r>
            <a:endParaRPr lang="en-US" dirty="0"/>
          </a:p>
        </p:txBody>
      </p:sp>
      <p:pic>
        <p:nvPicPr>
          <p:cNvPr id="9218"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24764" t="32336" r="24747" b="7524"/>
          <a:stretch/>
        </p:blipFill>
        <p:spPr bwMode="auto">
          <a:xfrm>
            <a:off x="152400" y="990600"/>
            <a:ext cx="8001000" cy="543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923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i="1" dirty="0" smtClean="0"/>
              <a:t>Words their Way</a:t>
            </a:r>
            <a:r>
              <a:rPr lang="en-US" dirty="0" smtClean="0"/>
              <a:t> and Word Study?</a:t>
            </a:r>
            <a:endParaRPr lang="en-US" dirty="0"/>
          </a:p>
        </p:txBody>
      </p:sp>
      <p:sp>
        <p:nvSpPr>
          <p:cNvPr id="3" name="Content Placeholder 2"/>
          <p:cNvSpPr>
            <a:spLocks noGrp="1"/>
          </p:cNvSpPr>
          <p:nvPr>
            <p:ph sz="quarter" idx="1"/>
          </p:nvPr>
        </p:nvSpPr>
        <p:spPr>
          <a:xfrm>
            <a:off x="457200" y="1600200"/>
            <a:ext cx="7772400" cy="4873752"/>
          </a:xfrm>
        </p:spPr>
        <p:txBody>
          <a:bodyPr>
            <a:normAutofit fontScale="92500"/>
          </a:bodyPr>
          <a:lstStyle/>
          <a:p>
            <a:r>
              <a:rPr lang="en-US" b="1" dirty="0" smtClean="0"/>
              <a:t>Words Their Way </a:t>
            </a:r>
            <a:r>
              <a:rPr lang="en-US" dirty="0" smtClean="0"/>
              <a:t>is a developmental, research-based approach to vocabulary, phonics, and spelling instruction.</a:t>
            </a:r>
          </a:p>
          <a:p>
            <a:pPr marL="0" indent="0">
              <a:buNone/>
            </a:pPr>
            <a:endParaRPr lang="en-US" sz="1000" dirty="0" smtClean="0"/>
          </a:p>
          <a:p>
            <a:r>
              <a:rPr lang="en-US" dirty="0" smtClean="0"/>
              <a:t>Why use </a:t>
            </a:r>
            <a:r>
              <a:rPr lang="en-US" b="1" dirty="0" smtClean="0"/>
              <a:t>Word Study </a:t>
            </a:r>
            <a:r>
              <a:rPr lang="en-US" dirty="0" smtClean="0"/>
              <a:t>in pre-k?  Our students can’t even read yet!</a:t>
            </a:r>
          </a:p>
          <a:p>
            <a:endParaRPr lang="en-US" sz="700" dirty="0" smtClean="0"/>
          </a:p>
          <a:p>
            <a:pPr lvl="2"/>
            <a:r>
              <a:rPr lang="en-US" sz="2000" dirty="0" smtClean="0"/>
              <a:t>The hands-on word study approach motivates emergent learners and helps them acquire critical early literacy skills.</a:t>
            </a:r>
          </a:p>
          <a:p>
            <a:pPr lvl="2"/>
            <a:endParaRPr lang="en-US" sz="2000" dirty="0" smtClean="0"/>
          </a:p>
          <a:p>
            <a:pPr lvl="2"/>
            <a:r>
              <a:rPr lang="en-US" sz="2000" dirty="0" smtClean="0"/>
              <a:t>Word study lets pre-k students begin to examine and categorize letters and sounds, as well as a child-centered approach to vocabulary growth.</a:t>
            </a:r>
          </a:p>
          <a:p>
            <a:pPr lvl="2"/>
            <a:endParaRPr lang="en-US" sz="2000" dirty="0" smtClean="0"/>
          </a:p>
          <a:p>
            <a:pPr marL="0" indent="0">
              <a:buNone/>
            </a:pPr>
            <a:r>
              <a:rPr lang="en-US" sz="2000" dirty="0" smtClean="0"/>
              <a:t>(Johnston</a:t>
            </a:r>
            <a:r>
              <a:rPr lang="en-US" sz="2000" dirty="0"/>
              <a:t>, F., Invernizzi, M., </a:t>
            </a:r>
            <a:r>
              <a:rPr lang="en-US" sz="2000" dirty="0" err="1" smtClean="0"/>
              <a:t>Helman</a:t>
            </a:r>
            <a:r>
              <a:rPr lang="en-US" sz="2000" dirty="0" smtClean="0"/>
              <a:t>, L</a:t>
            </a:r>
            <a:r>
              <a:rPr lang="en-US" sz="2000" dirty="0"/>
              <a:t>., </a:t>
            </a:r>
            <a:r>
              <a:rPr lang="en-US" sz="2000" dirty="0" smtClean="0"/>
              <a:t>Bear, D.R</a:t>
            </a:r>
            <a:r>
              <a:rPr lang="en-US" sz="2000" dirty="0"/>
              <a:t>., &amp; Templeton, </a:t>
            </a:r>
            <a:r>
              <a:rPr lang="en-US" sz="2000" dirty="0" smtClean="0"/>
              <a:t>S., 2015</a:t>
            </a:r>
            <a:r>
              <a:rPr lang="en-US" sz="2000" dirty="0"/>
              <a:t>)</a:t>
            </a:r>
          </a:p>
        </p:txBody>
      </p:sp>
    </p:spTree>
    <p:extLst>
      <p:ext uri="{BB962C8B-B14F-4D97-AF65-F5344CB8AC3E}">
        <p14:creationId xmlns:p14="http://schemas.microsoft.com/office/powerpoint/2010/main" val="2929612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In-Service Objectives</a:t>
            </a:r>
            <a:endParaRPr lang="en-US" dirty="0"/>
          </a:p>
        </p:txBody>
      </p:sp>
      <p:sp>
        <p:nvSpPr>
          <p:cNvPr id="3" name="Content Placeholder 2"/>
          <p:cNvSpPr>
            <a:spLocks noGrp="1"/>
          </p:cNvSpPr>
          <p:nvPr>
            <p:ph sz="quarter" idx="1"/>
          </p:nvPr>
        </p:nvSpPr>
        <p:spPr/>
        <p:txBody>
          <a:bodyPr/>
          <a:lstStyle/>
          <a:p>
            <a:r>
              <a:rPr lang="en-US" dirty="0" smtClean="0"/>
              <a:t>To understand what word study looks like and involves in pre-kindergarten classrooms</a:t>
            </a:r>
          </a:p>
          <a:p>
            <a:endParaRPr lang="en-US" dirty="0"/>
          </a:p>
          <a:p>
            <a:r>
              <a:rPr lang="en-US" dirty="0" smtClean="0"/>
              <a:t>To understand how to support pre-kindergarteners in vocabulary, concept development, and phonological awareness skills by using word study</a:t>
            </a:r>
          </a:p>
          <a:p>
            <a:endParaRPr lang="en-US" dirty="0"/>
          </a:p>
          <a:p>
            <a:r>
              <a:rPr lang="en-US" dirty="0" smtClean="0"/>
              <a:t>To understand how to design and implement word study activities with pre-k students    </a:t>
            </a:r>
            <a:endParaRPr lang="en-US" dirty="0"/>
          </a:p>
        </p:txBody>
      </p:sp>
    </p:spTree>
    <p:extLst>
      <p:ext uri="{BB962C8B-B14F-4D97-AF65-F5344CB8AC3E}">
        <p14:creationId xmlns:p14="http://schemas.microsoft.com/office/powerpoint/2010/main" val="1481430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Word Study to Enhance Vocabulary and Concept Development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Why do vocabulary and concept development matter?</a:t>
            </a:r>
          </a:p>
          <a:p>
            <a:endParaRPr lang="en-US" sz="400" dirty="0" smtClean="0"/>
          </a:p>
          <a:p>
            <a:pPr lvl="1"/>
            <a:r>
              <a:rPr lang="en-US" sz="2000" dirty="0" smtClean="0"/>
              <a:t>Preschool is a time when vocabulary growth explodes and children come to school with “widely varying language experiences” (</a:t>
            </a:r>
            <a:r>
              <a:rPr lang="en-US" sz="2000" dirty="0"/>
              <a:t>Bear, D. R., Invernizzi, M., Templeton, S., &amp; Johnston, </a:t>
            </a:r>
            <a:r>
              <a:rPr lang="en-US" sz="2000" dirty="0" smtClean="0"/>
              <a:t>F., 2012).</a:t>
            </a:r>
          </a:p>
          <a:p>
            <a:pPr lvl="1"/>
            <a:endParaRPr lang="en-US" sz="600" dirty="0" smtClean="0"/>
          </a:p>
          <a:p>
            <a:pPr lvl="1"/>
            <a:r>
              <a:rPr lang="en-US" sz="2000" dirty="0" smtClean="0"/>
              <a:t>Research has shown that vocabulary and decoding skills are highly correlated, so much so that it has been speculated that higher </a:t>
            </a:r>
            <a:r>
              <a:rPr lang="en-US" dirty="0" smtClean="0"/>
              <a:t>oral language skills promote development of code-breaking practices.  </a:t>
            </a:r>
            <a:r>
              <a:rPr lang="en-US" sz="2000" dirty="0" smtClean="0"/>
              <a:t>(</a:t>
            </a:r>
            <a:r>
              <a:rPr lang="en-US" sz="2000" dirty="0"/>
              <a:t>Cabell, S.Q., Justice, L.M., Konold, T.R., &amp; McGinty, A.S. (2010</a:t>
            </a:r>
            <a:r>
              <a:rPr lang="en-US" sz="2000" dirty="0" smtClean="0"/>
              <a:t>).</a:t>
            </a:r>
          </a:p>
          <a:p>
            <a:pPr lvl="1"/>
            <a:endParaRPr lang="en-US" sz="600" dirty="0" smtClean="0"/>
          </a:p>
          <a:p>
            <a:pPr lvl="1"/>
            <a:r>
              <a:rPr lang="en-US" sz="2000" dirty="0" smtClean="0"/>
              <a:t>Children from low-income homes begin kindergarten with a word exposure approximately 30 MILLION LESS than their peers from professional homes (Morrow &amp; Gambrell, 2011). </a:t>
            </a:r>
          </a:p>
          <a:p>
            <a:pPr marL="0" indent="0">
              <a:buNone/>
            </a:pPr>
            <a:endParaRPr lang="en-US" dirty="0" smtClean="0"/>
          </a:p>
        </p:txBody>
      </p:sp>
    </p:spTree>
    <p:extLst>
      <p:ext uri="{BB962C8B-B14F-4D97-AF65-F5344CB8AC3E}">
        <p14:creationId xmlns:p14="http://schemas.microsoft.com/office/powerpoint/2010/main" val="3870172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Using Word Study to Enhance Vocabulary and Concept Development</a:t>
            </a:r>
            <a:endParaRPr lang="en-US" dirty="0"/>
          </a:p>
        </p:txBody>
      </p:sp>
      <p:sp>
        <p:nvSpPr>
          <p:cNvPr id="3" name="Content Placeholder 2"/>
          <p:cNvSpPr>
            <a:spLocks noGrp="1"/>
          </p:cNvSpPr>
          <p:nvPr>
            <p:ph sz="quarter" idx="1"/>
          </p:nvPr>
        </p:nvSpPr>
        <p:spPr>
          <a:xfrm>
            <a:off x="457200" y="1447800"/>
            <a:ext cx="7924800" cy="5026152"/>
          </a:xfrm>
        </p:spPr>
        <p:txBody>
          <a:bodyPr/>
          <a:lstStyle/>
          <a:p>
            <a:r>
              <a:rPr lang="en-US" dirty="0" smtClean="0"/>
              <a:t>What are some vocabulary developing practices you already use in the classroom?</a:t>
            </a:r>
          </a:p>
          <a:p>
            <a:pPr lvl="1"/>
            <a:r>
              <a:rPr lang="en-US" dirty="0" smtClean="0"/>
              <a:t>Intentional conversations</a:t>
            </a:r>
          </a:p>
          <a:p>
            <a:pPr lvl="1"/>
            <a:r>
              <a:rPr lang="en-US" dirty="0" smtClean="0"/>
              <a:t>Interactive read-alouds</a:t>
            </a:r>
          </a:p>
          <a:p>
            <a:pPr lvl="1"/>
            <a:r>
              <a:rPr lang="en-US" dirty="0" smtClean="0"/>
              <a:t>Dramatizing in centers or acting out definitions</a:t>
            </a:r>
          </a:p>
          <a:p>
            <a:endParaRPr lang="en-US" sz="600" dirty="0" smtClean="0"/>
          </a:p>
          <a:p>
            <a:pPr marL="0" indent="0">
              <a:buNone/>
            </a:pPr>
            <a:endParaRPr lang="en-US" sz="600" dirty="0"/>
          </a:p>
          <a:p>
            <a:r>
              <a:rPr lang="en-US" dirty="0" smtClean="0"/>
              <a:t>Word Study Concept Sorts</a:t>
            </a:r>
          </a:p>
          <a:p>
            <a:pPr lvl="1"/>
            <a:r>
              <a:rPr lang="en-US" dirty="0" smtClean="0"/>
              <a:t>Help students develop new vocabulary meaning, as well as builds understanding of the relationship among similar and different objects</a:t>
            </a:r>
          </a:p>
          <a:p>
            <a:pPr lvl="1"/>
            <a:r>
              <a:rPr lang="en-US" dirty="0" smtClean="0"/>
              <a:t>Use pictures or real objects in the sorts</a:t>
            </a:r>
          </a:p>
          <a:p>
            <a:pPr lvl="1"/>
            <a:r>
              <a:rPr lang="en-US" dirty="0" smtClean="0"/>
              <a:t>Are a powerful extender of concepts introduced in books.</a:t>
            </a:r>
          </a:p>
          <a:p>
            <a:pPr lvl="1"/>
            <a:endParaRPr lang="en-US" dirty="0" smtClean="0"/>
          </a:p>
          <a:p>
            <a:pPr lvl="1"/>
            <a:endParaRPr lang="en-US" dirty="0"/>
          </a:p>
        </p:txBody>
      </p:sp>
    </p:spTree>
    <p:extLst>
      <p:ext uri="{BB962C8B-B14F-4D97-AF65-F5344CB8AC3E}">
        <p14:creationId xmlns:p14="http://schemas.microsoft.com/office/powerpoint/2010/main" val="21786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Let’s Give it a Try!</a:t>
            </a:r>
            <a:endParaRPr lang="en-US" dirty="0"/>
          </a:p>
        </p:txBody>
      </p:sp>
      <p:sp>
        <p:nvSpPr>
          <p:cNvPr id="3" name="Content Placeholder 2"/>
          <p:cNvSpPr>
            <a:spLocks noGrp="1"/>
          </p:cNvSpPr>
          <p:nvPr>
            <p:ph sz="quarter" idx="1"/>
          </p:nvPr>
        </p:nvSpPr>
        <p:spPr>
          <a:xfrm>
            <a:off x="457200" y="990600"/>
            <a:ext cx="4114800" cy="533400"/>
          </a:xfrm>
        </p:spPr>
        <p:txBody>
          <a:bodyPr>
            <a:normAutofit/>
          </a:bodyPr>
          <a:lstStyle/>
          <a:p>
            <a:pPr>
              <a:buFont typeface="Wingdings" panose="05000000000000000000" pitchFamily="2" charset="2"/>
              <a:buChar char="v"/>
            </a:pPr>
            <a:r>
              <a:rPr lang="en-US" dirty="0" smtClean="0"/>
              <a:t>Take out the </a:t>
            </a:r>
            <a:r>
              <a:rPr lang="en-US" b="1" dirty="0" smtClean="0"/>
              <a:t>creature sort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1492" t="16419" r="32537" b="6861"/>
          <a:stretch/>
        </p:blipFill>
        <p:spPr>
          <a:xfrm>
            <a:off x="406312" y="1524000"/>
            <a:ext cx="4318088" cy="5178124"/>
          </a:xfrm>
          <a:prstGeom prst="rect">
            <a:avLst/>
          </a:prstGeom>
          <a:ln>
            <a:solidFill>
              <a:srgbClr val="00B0F0"/>
            </a:solidFill>
          </a:ln>
          <a:effectLst>
            <a:glow rad="228600">
              <a:schemeClr val="accent3">
                <a:satMod val="175000"/>
                <a:alpha val="40000"/>
              </a:schemeClr>
            </a:glow>
          </a:effectLst>
        </p:spPr>
      </p:pic>
      <p:sp>
        <p:nvSpPr>
          <p:cNvPr id="7" name="TextBox 6"/>
          <p:cNvSpPr txBox="1"/>
          <p:nvPr/>
        </p:nvSpPr>
        <p:spPr>
          <a:xfrm>
            <a:off x="4953000" y="591403"/>
            <a:ext cx="3657600" cy="286232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b="1" dirty="0" smtClean="0"/>
              <a:t>How would you sort it?</a:t>
            </a:r>
          </a:p>
          <a:p>
            <a:endParaRPr lang="en-US" dirty="0"/>
          </a:p>
          <a:p>
            <a:r>
              <a:rPr lang="en-US" dirty="0" smtClean="0"/>
              <a:t>Land and water animals?</a:t>
            </a:r>
          </a:p>
          <a:p>
            <a:endParaRPr lang="en-US" dirty="0"/>
          </a:p>
          <a:p>
            <a:r>
              <a:rPr lang="en-US" dirty="0" smtClean="0"/>
              <a:t>Six legs, four legs, two legs, no legs?</a:t>
            </a:r>
          </a:p>
          <a:p>
            <a:endParaRPr lang="en-US" dirty="0"/>
          </a:p>
          <a:p>
            <a:r>
              <a:rPr lang="en-US" dirty="0" smtClean="0"/>
              <a:t>Farm, forest, and water animals?</a:t>
            </a:r>
          </a:p>
          <a:p>
            <a:endParaRPr lang="en-US" dirty="0"/>
          </a:p>
          <a:p>
            <a:r>
              <a:rPr lang="en-US" dirty="0" smtClean="0"/>
              <a:t>Walks, flies, swims, slithers?</a:t>
            </a:r>
            <a:endParaRPr lang="en-US" dirty="0"/>
          </a:p>
        </p:txBody>
      </p:sp>
      <p:sp>
        <p:nvSpPr>
          <p:cNvPr id="8" name="TextBox 7"/>
          <p:cNvSpPr txBox="1"/>
          <p:nvPr/>
        </p:nvSpPr>
        <p:spPr>
          <a:xfrm>
            <a:off x="5236600" y="3789848"/>
            <a:ext cx="2920891"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t>What vocabulary and concepts could this help students understand?</a:t>
            </a:r>
            <a:endParaRPr lang="en-US" sz="2800" dirty="0"/>
          </a:p>
        </p:txBody>
      </p:sp>
    </p:spTree>
    <p:extLst>
      <p:ext uri="{BB962C8B-B14F-4D97-AF65-F5344CB8AC3E}">
        <p14:creationId xmlns:p14="http://schemas.microsoft.com/office/powerpoint/2010/main" val="340050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Let’s try one more:</a:t>
            </a:r>
            <a:endParaRPr lang="en-US" dirty="0"/>
          </a:p>
        </p:txBody>
      </p:sp>
      <p:pic>
        <p:nvPicPr>
          <p:cNvPr id="2050"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4816" t="22388" r="35028" b="19526"/>
          <a:stretch/>
        </p:blipFill>
        <p:spPr bwMode="auto">
          <a:xfrm>
            <a:off x="4267200" y="762000"/>
            <a:ext cx="4307381" cy="4876800"/>
          </a:xfrm>
          <a:prstGeom prst="rect">
            <a:avLst/>
          </a:prstGeom>
          <a:noFill/>
          <a:ln w="9525">
            <a:solidFill>
              <a:schemeClr val="tx1"/>
            </a:solidFill>
            <a:miter lim="800000"/>
            <a:headEnd/>
            <a:tailEnd/>
          </a:ln>
          <a:effectLst>
            <a:glow rad="101600">
              <a:srgbClr val="00B050">
                <a:alpha val="60000"/>
              </a:srgbClr>
            </a:glo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609600" y="1371600"/>
            <a:ext cx="3352800"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en-US" sz="2400" dirty="0" smtClean="0"/>
              <a:t>What are some ways to sort these pictures?</a:t>
            </a:r>
            <a:endParaRPr lang="en-US" sz="2400" dirty="0"/>
          </a:p>
          <a:p>
            <a:endParaRPr lang="en-US" sz="2400" dirty="0" smtClean="0"/>
          </a:p>
          <a:p>
            <a:pPr marL="285750" indent="-285750">
              <a:buFont typeface="Wingdings" panose="05000000000000000000" pitchFamily="2" charset="2"/>
              <a:buChar char="Ø"/>
            </a:pPr>
            <a:r>
              <a:rPr lang="en-US" sz="2400" dirty="0" smtClean="0"/>
              <a:t>What concepts could students learn?</a:t>
            </a:r>
          </a:p>
          <a:p>
            <a:endParaRPr lang="en-US" sz="2400" dirty="0" smtClean="0"/>
          </a:p>
          <a:p>
            <a:pPr marL="285750" indent="-285750">
              <a:buFont typeface="Wingdings" panose="05000000000000000000" pitchFamily="2" charset="2"/>
              <a:buChar char="Ø"/>
            </a:pPr>
            <a:r>
              <a:rPr lang="en-US" sz="2400" dirty="0" smtClean="0"/>
              <a:t>What books or thematic concepts could you extend with this sort?</a:t>
            </a:r>
            <a:endParaRPr lang="en-US" sz="2400" dirty="0"/>
          </a:p>
        </p:txBody>
      </p:sp>
    </p:spTree>
    <p:extLst>
      <p:ext uri="{BB962C8B-B14F-4D97-AF65-F5344CB8AC3E}">
        <p14:creationId xmlns:p14="http://schemas.microsoft.com/office/powerpoint/2010/main" val="139197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924800" cy="533400"/>
          </a:xfrm>
        </p:spPr>
        <p:txBody>
          <a:bodyPr>
            <a:normAutofit/>
          </a:bodyPr>
          <a:lstStyle/>
          <a:p>
            <a:r>
              <a:rPr lang="en-US" sz="2000" dirty="0" smtClean="0"/>
              <a:t>What is important to know about </a:t>
            </a:r>
            <a:r>
              <a:rPr lang="en-US" sz="2400" dirty="0" smtClean="0"/>
              <a:t>phonological</a:t>
            </a:r>
            <a:r>
              <a:rPr lang="en-US" sz="2000" dirty="0" smtClean="0"/>
              <a:t> </a:t>
            </a:r>
            <a:r>
              <a:rPr lang="en-US" sz="2400" dirty="0" smtClean="0"/>
              <a:t>awareness?</a:t>
            </a:r>
            <a:endParaRPr lang="en-US" sz="2400" dirty="0"/>
          </a:p>
        </p:txBody>
      </p:sp>
      <p:sp>
        <p:nvSpPr>
          <p:cNvPr id="3" name="Content Placeholder 2"/>
          <p:cNvSpPr>
            <a:spLocks noGrp="1"/>
          </p:cNvSpPr>
          <p:nvPr>
            <p:ph sz="quarter" idx="1"/>
          </p:nvPr>
        </p:nvSpPr>
        <p:spPr>
          <a:xfrm>
            <a:off x="228600" y="5029200"/>
            <a:ext cx="8382000" cy="1292352"/>
          </a:xfrm>
        </p:spPr>
        <p:txBody>
          <a:bodyPr>
            <a:normAutofit lnSpcReduction="10000"/>
          </a:bodyPr>
          <a:lstStyle/>
          <a:p>
            <a:pPr marL="365760" lvl="1" indent="0">
              <a:buNone/>
            </a:pPr>
            <a:r>
              <a:rPr lang="en-US" dirty="0" smtClean="0"/>
              <a:t>Phonological awareness is crucial for future reading success, but each part does not need to be taught in isolation.  The skills  develop concurrently (Bear, Invernizzi, Templeton, &amp; Johnston, 2011).</a:t>
            </a:r>
            <a:endParaRPr lang="en-US" dirty="0"/>
          </a:p>
          <a:p>
            <a:pPr lvl="1"/>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887" t="28618" r="7860" b="7568"/>
          <a:stretch/>
        </p:blipFill>
        <p:spPr>
          <a:xfrm>
            <a:off x="2130214" y="914400"/>
            <a:ext cx="4256084" cy="4074994"/>
          </a:xfrm>
          <a:prstGeom prst="rect">
            <a:avLst/>
          </a:prstGeom>
        </p:spPr>
      </p:pic>
    </p:spTree>
    <p:extLst>
      <p:ext uri="{BB962C8B-B14F-4D97-AF65-F5344CB8AC3E}">
        <p14:creationId xmlns:p14="http://schemas.microsoft.com/office/powerpoint/2010/main" val="376308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Word Study to enhance Phonological Awareness Skills</a:t>
            </a:r>
            <a:endParaRPr lang="en-US" dirty="0"/>
          </a:p>
        </p:txBody>
      </p:sp>
      <p:pic>
        <p:nvPicPr>
          <p:cNvPr id="4" name="Content Placeholder 3" descr="Document2 - Microsoft Word non-commercial use"/>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30795" t="32754" r="49650" b="3763"/>
          <a:stretch/>
        </p:blipFill>
        <p:spPr>
          <a:xfrm>
            <a:off x="5410200" y="1540701"/>
            <a:ext cx="2743200" cy="4794195"/>
          </a:xfrm>
          <a:ln>
            <a:solidFill>
              <a:srgbClr val="7030A0"/>
            </a:solidFill>
          </a:ln>
          <a:effectLst>
            <a:glow rad="101600">
              <a:srgbClr val="7030A0">
                <a:alpha val="60000"/>
              </a:srgbClr>
            </a:glow>
          </a:effectLst>
        </p:spPr>
      </p:pic>
      <p:sp>
        <p:nvSpPr>
          <p:cNvPr id="5" name="TextBox 4"/>
          <p:cNvSpPr txBox="1"/>
          <p:nvPr/>
        </p:nvSpPr>
        <p:spPr>
          <a:xfrm>
            <a:off x="228600" y="1629475"/>
            <a:ext cx="4572000" cy="2215991"/>
          </a:xfrm>
          <a:prstGeom prst="rect">
            <a:avLst/>
          </a:prstGeom>
          <a:noFill/>
          <a:ln>
            <a:solidFill>
              <a:srgbClr val="7030A0"/>
            </a:solidFill>
          </a:ln>
        </p:spPr>
        <p:txBody>
          <a:bodyPr wrap="square" rtlCol="0">
            <a:spAutoFit/>
          </a:bodyPr>
          <a:lstStyle/>
          <a:p>
            <a:r>
              <a:rPr lang="en-US" sz="4400" b="1" dirty="0" smtClean="0">
                <a:solidFill>
                  <a:srgbClr val="7030A0"/>
                </a:solidFill>
              </a:rPr>
              <a:t>Rhyming</a:t>
            </a:r>
          </a:p>
          <a:p>
            <a:endParaRPr lang="en-US" sz="1400" b="1" dirty="0">
              <a:solidFill>
                <a:srgbClr val="7030A0"/>
              </a:solidFill>
            </a:endParaRPr>
          </a:p>
          <a:p>
            <a:pPr marL="342900" indent="-342900">
              <a:buFont typeface="Arial" panose="020B0604020202020204" pitchFamily="34" charset="0"/>
              <a:buChar char="•"/>
            </a:pPr>
            <a:r>
              <a:rPr lang="en-US" sz="2000" dirty="0" smtClean="0">
                <a:solidFill>
                  <a:srgbClr val="7030A0"/>
                </a:solidFill>
              </a:rPr>
              <a:t>Begin with relevant connection to a book or thematic unit</a:t>
            </a:r>
          </a:p>
          <a:p>
            <a:pPr marL="342900" indent="-342900">
              <a:buFont typeface="Arial" panose="020B0604020202020204" pitchFamily="34" charset="0"/>
              <a:buChar char="•"/>
            </a:pPr>
            <a:r>
              <a:rPr lang="en-US" sz="2000" dirty="0" smtClean="0">
                <a:solidFill>
                  <a:srgbClr val="7030A0"/>
                </a:solidFill>
              </a:rPr>
              <a:t>Select two or three elements to use as base for a rhyme sort</a:t>
            </a:r>
            <a:endParaRPr lang="en-US" sz="2000" dirty="0">
              <a:solidFill>
                <a:srgbClr val="7030A0"/>
              </a:solidFill>
            </a:endParaRPr>
          </a:p>
        </p:txBody>
      </p:sp>
      <p:sp>
        <p:nvSpPr>
          <p:cNvPr id="7" name="TextBox 6"/>
          <p:cNvSpPr txBox="1"/>
          <p:nvPr/>
        </p:nvSpPr>
        <p:spPr>
          <a:xfrm>
            <a:off x="228600" y="4191000"/>
            <a:ext cx="4876800" cy="2308324"/>
          </a:xfrm>
          <a:prstGeom prst="rect">
            <a:avLst/>
          </a:prstGeom>
          <a:solidFill>
            <a:srgbClr val="CC66FF"/>
          </a:solidFill>
        </p:spPr>
        <p:txBody>
          <a:bodyPr wrap="square" rtlCol="0">
            <a:spAutoFit/>
          </a:bodyPr>
          <a:lstStyle/>
          <a:p>
            <a:r>
              <a:rPr lang="en-US" dirty="0" smtClean="0"/>
              <a:t>The displayed sort was created using animals from the book:</a:t>
            </a:r>
          </a:p>
          <a:p>
            <a:endParaRPr lang="en-US" dirty="0"/>
          </a:p>
          <a:p>
            <a:endParaRPr lang="en-US" dirty="0" smtClean="0"/>
          </a:p>
          <a:p>
            <a:endParaRPr lang="en-US" dirty="0"/>
          </a:p>
          <a:p>
            <a:endParaRPr lang="en-US" dirty="0" smtClean="0"/>
          </a:p>
          <a:p>
            <a:endParaRPr lang="en-US" dirty="0"/>
          </a:p>
          <a:p>
            <a:endParaRPr lang="en-US" dirty="0" smtClean="0"/>
          </a:p>
        </p:txBody>
      </p:sp>
      <p:pic>
        <p:nvPicPr>
          <p:cNvPr id="1028" name="Picture 4" descr="http://ecx.images-amazon.com/images/I/51St9YnVmw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4572000"/>
            <a:ext cx="1744575" cy="180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197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3601</TotalTime>
  <Words>1013</Words>
  <Application>Microsoft Office PowerPoint</Application>
  <PresentationFormat>On-screen Show (4:3)</PresentationFormat>
  <Paragraphs>119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Using Word Study in Pre-K  to Enhance Vocabulary, Concept Development, and Phonological Awareness</vt:lpstr>
      <vt:lpstr>What is Words their Way and Word Study?</vt:lpstr>
      <vt:lpstr>In-Service Objectives</vt:lpstr>
      <vt:lpstr>Using Word Study to Enhance Vocabulary and Concept Development</vt:lpstr>
      <vt:lpstr>Using Word Study to Enhance Vocabulary and Concept Development</vt:lpstr>
      <vt:lpstr>Let’s Give it a Try!</vt:lpstr>
      <vt:lpstr>Let’s try one more:</vt:lpstr>
      <vt:lpstr>What is important to know about phonological awareness?</vt:lpstr>
      <vt:lpstr>Using Word Study to enhance Phonological Awareness Skills</vt:lpstr>
      <vt:lpstr>Using Word Study to enhance Phonological Awareness Skills</vt:lpstr>
      <vt:lpstr>How to introduce a Beginning Sound Sort</vt:lpstr>
      <vt:lpstr>Extending Beginning Sound Sorts Across the Week</vt:lpstr>
      <vt:lpstr>Tips for Sound Sort Success</vt:lpstr>
      <vt:lpstr>The Larger Picture </vt:lpstr>
      <vt:lpstr>Thoughts or Questions?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Word Study in Pre-K to Enhance Vocabulary, Concept Development and Phonological Awareness</dc:title>
  <dc:creator>C</dc:creator>
  <cp:lastModifiedBy>C</cp:lastModifiedBy>
  <cp:revision>54</cp:revision>
  <dcterms:created xsi:type="dcterms:W3CDTF">2014-06-16T16:35:01Z</dcterms:created>
  <dcterms:modified xsi:type="dcterms:W3CDTF">2015-04-02T22:44:52Z</dcterms:modified>
</cp:coreProperties>
</file>